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9" d="100"/>
          <a:sy n="109" d="100"/>
        </p:scale>
        <p:origin x="636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4262E2-21C6-4A90-8CF5-AA54B3A7517D}" type="datetimeFigureOut">
              <a:rPr lang="ru-RU" smtClean="0"/>
              <a:t>04.05.2022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A515C1-6504-4552-97DA-89A6252E1E0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62906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4262E2-21C6-4A90-8CF5-AA54B3A7517D}" type="datetimeFigureOut">
              <a:rPr lang="ru-RU" smtClean="0"/>
              <a:t>04.05.2022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A515C1-6504-4552-97DA-89A6252E1E0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64666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4262E2-21C6-4A90-8CF5-AA54B3A7517D}" type="datetimeFigureOut">
              <a:rPr lang="ru-RU" smtClean="0"/>
              <a:t>04.05.2022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A515C1-6504-4552-97DA-89A6252E1E0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25498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4262E2-21C6-4A90-8CF5-AA54B3A7517D}" type="datetimeFigureOut">
              <a:rPr lang="ru-RU" smtClean="0"/>
              <a:t>04.05.2022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A515C1-6504-4552-97DA-89A6252E1E0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412750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4262E2-21C6-4A90-8CF5-AA54B3A7517D}" type="datetimeFigureOut">
              <a:rPr lang="ru-RU" smtClean="0"/>
              <a:t>04.05.2022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A515C1-6504-4552-97DA-89A6252E1E0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121621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4262E2-21C6-4A90-8CF5-AA54B3A7517D}" type="datetimeFigureOut">
              <a:rPr lang="ru-RU" smtClean="0"/>
              <a:t>04.05.2022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A515C1-6504-4552-97DA-89A6252E1E0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09449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4262E2-21C6-4A90-8CF5-AA54B3A7517D}" type="datetimeFigureOut">
              <a:rPr lang="ru-RU" smtClean="0"/>
              <a:t>04.05.2022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A515C1-6504-4552-97DA-89A6252E1E0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33365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4262E2-21C6-4A90-8CF5-AA54B3A7517D}" type="datetimeFigureOut">
              <a:rPr lang="ru-RU" smtClean="0"/>
              <a:t>04.05.2022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A515C1-6504-4552-97DA-89A6252E1E0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803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4262E2-21C6-4A90-8CF5-AA54B3A7517D}" type="datetimeFigureOut">
              <a:rPr lang="ru-RU" smtClean="0"/>
              <a:t>04.05.2022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A515C1-6504-4552-97DA-89A6252E1E0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19252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4262E2-21C6-4A90-8CF5-AA54B3A7517D}" type="datetimeFigureOut">
              <a:rPr lang="ru-RU" smtClean="0"/>
              <a:t>04.05.2022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A515C1-6504-4552-97DA-89A6252E1E0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89316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4262E2-21C6-4A90-8CF5-AA54B3A7517D}" type="datetimeFigureOut">
              <a:rPr lang="ru-RU" smtClean="0"/>
              <a:t>04.05.2022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A515C1-6504-4552-97DA-89A6252E1E0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58993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4262E2-21C6-4A90-8CF5-AA54B3A7517D}" type="datetimeFigureOut">
              <a:rPr lang="ru-RU" smtClean="0"/>
              <a:t>04.05.2022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A515C1-6504-4552-97DA-89A6252E1E0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63645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7" Type="http://schemas.openxmlformats.org/officeDocument/2006/relationships/image" Target="../media/image8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g"/><Relationship Id="rId3" Type="http://schemas.openxmlformats.org/officeDocument/2006/relationships/image" Target="../media/image44.jpg"/><Relationship Id="rId7" Type="http://schemas.openxmlformats.org/officeDocument/2006/relationships/image" Target="../media/image48.jp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jpg"/><Relationship Id="rId5" Type="http://schemas.openxmlformats.org/officeDocument/2006/relationships/image" Target="../media/image46.jpg"/><Relationship Id="rId4" Type="http://schemas.openxmlformats.org/officeDocument/2006/relationships/image" Target="../media/image45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jpeg"/><Relationship Id="rId4" Type="http://schemas.openxmlformats.org/officeDocument/2006/relationships/image" Target="../media/image51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9.jpeg"/><Relationship Id="rId2" Type="http://schemas.openxmlformats.org/officeDocument/2006/relationships/hyperlink" Target="https://www.instagram.com/tv/CTEUf1Enwq4/?utm_source=ig_web_copy_link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hyperlink" Target="https://www.instagram.com/tv/CTof4x7rLbC/?utm_source=ig_web_copy_link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461" y="2539490"/>
            <a:ext cx="5029200" cy="431851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427349" y="1082379"/>
            <a:ext cx="6096000" cy="98142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Муниципальное бюджетное учреждение дополнительного образования </a:t>
            </a: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«Детская школа </a:t>
            </a: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искусств Хабаровского муниципального района»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 descr="C:\Users\Admin\Desktop\2021-2022 учебная работа\НАЦПРОЕКТ Отчеты\фото\Screenshot_20211030_154311.jpg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36" t="22476" r="11607" b="17143"/>
          <a:stretch/>
        </p:blipFill>
        <p:spPr bwMode="auto">
          <a:xfrm>
            <a:off x="696465" y="444271"/>
            <a:ext cx="2553970" cy="185737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Рисунок 4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6763" y="4278242"/>
            <a:ext cx="2982530" cy="504773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5385661" y="2939754"/>
            <a:ext cx="6096000" cy="127778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Отчет о реализации федерального проекта </a:t>
            </a: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«Культурная среда» </a:t>
            </a: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национального проекта России «Культура» </a:t>
            </a: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2021 году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152587" y="291178"/>
            <a:ext cx="6096000" cy="55335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1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Управление культуры, спорта и молодежной политики администрации Хабаровского муниципального района</a:t>
            </a:r>
            <a:endParaRPr lang="ru-RU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6763" y="3057542"/>
            <a:ext cx="3782629" cy="3272920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635895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21411" y="723147"/>
            <a:ext cx="10104894" cy="18558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540385" algn="ctr">
              <a:lnSpc>
                <a:spcPct val="107000"/>
              </a:lnSpc>
              <a:spcAft>
                <a:spcPts val="0"/>
              </a:spcAft>
            </a:pPr>
            <a:r>
              <a:rPr lang="ru-RU" dirty="0">
                <a:solidFill>
                  <a:srgbClr val="26262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 базе Школы функционируют 13 творческих коллективов, один из них Оркестр народных инструментов под управлением Заслуженного работника культуры РСФСР Лушникова Ю.Н. В состав оркестра входят как учащиеся, так и преподаватели. Оркестр неоднократный участник большинства мероприятий Хабаровского муниципального района, Хабаровского края. </a:t>
            </a:r>
            <a:r>
              <a:rPr lang="ru-RU" dirty="0" smtClean="0">
                <a:solidFill>
                  <a:srgbClr val="26262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Инструментарий оркестр был обновлен, оркестранты </a:t>
            </a:r>
            <a:r>
              <a:rPr lang="ru-RU" dirty="0">
                <a:solidFill>
                  <a:srgbClr val="26262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будут играть на новых инструментах, а также, для расширения репертуара были куплены гусли звончатые крыловидные и гусли клавишные.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 descr="C:\Users\Admin\Desktop\2021-2022 учебная работа\НАЦПРОЕКТ Отчеты\фото\Screenshot_20211030_154334.jpg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62" t="42388" r="8425"/>
          <a:stretch/>
        </p:blipFill>
        <p:spPr bwMode="auto">
          <a:xfrm>
            <a:off x="2774196" y="2678429"/>
            <a:ext cx="6989735" cy="206058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Рисунок 3" descr="C:\Users\Admin\Desktop\2021-2022 учебная работа\НАЦПРОЕКТ Отчеты\фото\Screenshot_20211030_154124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457" y="4030366"/>
            <a:ext cx="2386739" cy="207249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C:\Users\Admin\Desktop\2021-2022 учебная работа\НАЦПРОЕКТ Отчеты\фото\Screenshot_20211030_154057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7275" y="4507098"/>
            <a:ext cx="3053166" cy="2293749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C:\Users\Admin\Desktop\2021-2022 учебная работа\НАЦПРОЕКТ Отчеты\фото\Screenshot_20211030_154145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1555" y="4050019"/>
            <a:ext cx="2638007" cy="20331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68378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Admin\Desktop\2021-2022 учебная работа\НАЦПРОЕКТ Отчеты\фото\IMG-20211112-WA0098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53661"/>
            <a:ext cx="5889355" cy="4702122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Рисунок 2" descr="C:\Users\Admin\Desktop\2021-2022 учебная работа\НАЦПРОЕКТ Отчеты\фото\IMG-20211112-WA0105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1628" y="1685925"/>
            <a:ext cx="5341103" cy="4869858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Прямоугольник 3"/>
          <p:cNvSpPr/>
          <p:nvPr/>
        </p:nvSpPr>
        <p:spPr>
          <a:xfrm>
            <a:off x="2986007" y="730729"/>
            <a:ext cx="6096000" cy="991618"/>
          </a:xfrm>
          <a:prstGeom prst="rect">
            <a:avLst/>
          </a:prstGeom>
        </p:spPr>
        <p:txBody>
          <a:bodyPr>
            <a:spAutoFit/>
          </a:bodyPr>
          <a:lstStyle/>
          <a:p>
            <a:pPr indent="540385" algn="ctr">
              <a:lnSpc>
                <a:spcPct val="107000"/>
              </a:lnSpc>
              <a:spcAft>
                <a:spcPts val="0"/>
              </a:spcAft>
            </a:pPr>
            <a:r>
              <a:rPr lang="ru-RU" sz="2800" dirty="0" smtClean="0">
                <a:solidFill>
                  <a:srgbClr val="26262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гусли звончатые крыловидные </a:t>
            </a:r>
          </a:p>
          <a:p>
            <a:pPr indent="540385" algn="ctr">
              <a:lnSpc>
                <a:spcPct val="107000"/>
              </a:lnSpc>
              <a:spcAft>
                <a:spcPts val="0"/>
              </a:spcAft>
            </a:pPr>
            <a:r>
              <a:rPr lang="ru-RU" sz="2800" dirty="0" smtClean="0">
                <a:solidFill>
                  <a:srgbClr val="26262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гусли клавишные.</a:t>
            </a:r>
            <a:endParaRPr lang="ru-RU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9089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952786" y="517487"/>
            <a:ext cx="8338089" cy="15595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540385" algn="just">
              <a:lnSpc>
                <a:spcPct val="107000"/>
              </a:lnSpc>
              <a:spcAft>
                <a:spcPts val="0"/>
              </a:spcAft>
            </a:pPr>
            <a:r>
              <a:rPr lang="ru-RU" dirty="0">
                <a:solidFill>
                  <a:srgbClr val="26262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Фольклорному ансамблю «Русская </a:t>
            </a:r>
            <a:r>
              <a:rPr lang="ru-RU" dirty="0" err="1">
                <a:solidFill>
                  <a:srgbClr val="26262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хромочка</a:t>
            </a:r>
            <a:r>
              <a:rPr lang="ru-RU" dirty="0">
                <a:solidFill>
                  <a:srgbClr val="26262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», в который входят учащиеся фольклорного отделения, под руководством Почетного работника культуры Хабаровского муниципального района Щербакова В.И. </a:t>
            </a:r>
            <a:r>
              <a:rPr lang="ru-RU" dirty="0" smtClean="0">
                <a:solidFill>
                  <a:srgbClr val="26262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(с января ансамблем руководит молодой преподаватель Болдырева Н.А.) были </a:t>
            </a:r>
            <a:r>
              <a:rPr lang="ru-RU" dirty="0">
                <a:solidFill>
                  <a:srgbClr val="26262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приобретены гармони, балалайки и комплектующие к ним.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 descr="C:\Users\Admin\Desktop\2021-2022 учебная работа\НАЦПРОЕКТ Отчеты\фото\IMG-20211112-WA0031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571" y="2077016"/>
            <a:ext cx="3400490" cy="3812339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Рисунок 3" descr="C:\Users\Admin\Desktop\2021-2022 учебная работа\НАЦПРОЕКТ Отчеты\фото\IMG-20211112-WA0025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3546" y="2077016"/>
            <a:ext cx="3533613" cy="381234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C:\Users\Admin\Desktop\2021-2022 учебная работа\НАЦПРОЕКТ Отчеты\фото\IMG-20211112-WA0026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2985" y="2134800"/>
            <a:ext cx="3296242" cy="375455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5274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063498" y="620344"/>
            <a:ext cx="6096000" cy="1277786"/>
          </a:xfrm>
          <a:prstGeom prst="rect">
            <a:avLst/>
          </a:prstGeom>
        </p:spPr>
        <p:txBody>
          <a:bodyPr>
            <a:spAutoFit/>
          </a:bodyPr>
          <a:lstStyle/>
          <a:p>
            <a:pPr indent="540385" algn="just">
              <a:lnSpc>
                <a:spcPct val="107000"/>
              </a:lnSpc>
              <a:spcAft>
                <a:spcPts val="0"/>
              </a:spcAft>
            </a:pPr>
            <a:r>
              <a:rPr lang="ru-RU" dirty="0">
                <a:solidFill>
                  <a:srgbClr val="26262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Для учащихся народного отделения были приобретены итальянский выборный баян и аккордеон фирмы </a:t>
            </a:r>
            <a:r>
              <a:rPr lang="en-US" dirty="0" err="1">
                <a:solidFill>
                  <a:srgbClr val="26262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Scandalli</a:t>
            </a:r>
            <a:r>
              <a:rPr lang="ru-RU" dirty="0">
                <a:solidFill>
                  <a:srgbClr val="26262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Талантливым ученикам данные инструменты откроют больше творческих возможностей.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 descr="C:\Users\Admin\Desktop\2021-2022 учебная работа\НАЦПРОЕКТ Отчеты\фото\Screenshot_20211030_154254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3977" y="2200759"/>
            <a:ext cx="4595893" cy="3482011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Рисунок 3" descr="C:\Users\Admin\Desktop\2021-2022 учебная работа\НАЦПРОЕКТ Отчеты\фото\IMG-20211112-WA0107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1797" y="2200759"/>
            <a:ext cx="4494508" cy="348201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04128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014780" y="668736"/>
            <a:ext cx="6803756" cy="3886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540385" algn="just">
              <a:lnSpc>
                <a:spcPct val="107000"/>
              </a:lnSpc>
              <a:spcAft>
                <a:spcPts val="0"/>
              </a:spcAft>
            </a:pPr>
            <a:r>
              <a:rPr lang="ru-RU" dirty="0">
                <a:solidFill>
                  <a:srgbClr val="26262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 также ученические баяны для начинающих исполнителей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 descr="C:\Users\Admin\Desktop\2021-2022 учебная работа\НАЦПРОЕКТ Отчеты\фото\IMG-20211112-WA0099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602" y="1577356"/>
            <a:ext cx="3922363" cy="4683959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Рисунок 3" descr="C:\Users\Admin\Desktop\2021-2022 учебная работа\НАЦПРОЕКТ Отчеты\фото\IMG-20211112-WA0100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3342" y="1577356"/>
            <a:ext cx="4370522" cy="468395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21723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125492" y="549655"/>
            <a:ext cx="6096000" cy="1574149"/>
          </a:xfrm>
          <a:prstGeom prst="rect">
            <a:avLst/>
          </a:prstGeom>
        </p:spPr>
        <p:txBody>
          <a:bodyPr>
            <a:spAutoFit/>
          </a:bodyPr>
          <a:lstStyle/>
          <a:p>
            <a:pPr indent="540385" algn="just">
              <a:lnSpc>
                <a:spcPct val="107000"/>
              </a:lnSpc>
              <a:spcAft>
                <a:spcPts val="0"/>
              </a:spcAft>
            </a:pPr>
            <a:r>
              <a:rPr lang="ru-RU" dirty="0">
                <a:solidFill>
                  <a:srgbClr val="26262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Для учащихся художественного отделения были приобретены графические планшеты и ноутбуки. Учащиеся осваивают и учатся смешивать краски реальной и виртуальной палитры.</a:t>
            </a:r>
            <a:endParaRPr lang="ru-RU" sz="14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540385" algn="just">
              <a:lnSpc>
                <a:spcPct val="107000"/>
              </a:lnSpc>
              <a:spcAft>
                <a:spcPts val="0"/>
              </a:spcAft>
            </a:pPr>
            <a:r>
              <a:rPr lang="ru-RU" dirty="0">
                <a:solidFill>
                  <a:srgbClr val="26262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 descr="C:\Users\Admin\Desktop\2021-2022 учебная работа\НАЦПРОЕКТ Отчеты\фото\IMG_20211030_182846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719" y="1949020"/>
            <a:ext cx="3979756" cy="372336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Рисунок 3" descr="C:\Users\Admin\Desktop\2021-2022 учебная работа\НАЦПРОЕКТ Отчеты\фото\Screenshot_20211030_154548.jpg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041"/>
          <a:stretch/>
        </p:blipFill>
        <p:spPr bwMode="auto">
          <a:xfrm>
            <a:off x="6137330" y="1949020"/>
            <a:ext cx="4551448" cy="372336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44856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425844" y="383380"/>
            <a:ext cx="8477573" cy="12777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540385" algn="ctr">
              <a:lnSpc>
                <a:spcPct val="107000"/>
              </a:lnSpc>
              <a:spcAft>
                <a:spcPts val="0"/>
              </a:spcAft>
            </a:pPr>
            <a:r>
              <a:rPr lang="ru-RU" dirty="0">
                <a:solidFill>
                  <a:srgbClr val="26262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Для учащихся фортепианного отделения </a:t>
            </a:r>
            <a:endParaRPr lang="ru-RU" dirty="0" smtClean="0">
              <a:solidFill>
                <a:srgbClr val="262626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540385" algn="ctr">
              <a:lnSpc>
                <a:spcPct val="107000"/>
              </a:lnSpc>
              <a:spcAft>
                <a:spcPts val="0"/>
              </a:spcAft>
            </a:pPr>
            <a:r>
              <a:rPr lang="ru-RU" dirty="0" smtClean="0">
                <a:solidFill>
                  <a:srgbClr val="26262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были </a:t>
            </a:r>
            <a:r>
              <a:rPr lang="ru-RU" dirty="0">
                <a:solidFill>
                  <a:srgbClr val="26262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приобретены </a:t>
            </a:r>
            <a:endParaRPr lang="ru-RU" dirty="0" smtClean="0">
              <a:solidFill>
                <a:srgbClr val="262626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540385" algn="ctr">
              <a:lnSpc>
                <a:spcPct val="107000"/>
              </a:lnSpc>
              <a:spcAft>
                <a:spcPts val="0"/>
              </a:spcAft>
            </a:pPr>
            <a:r>
              <a:rPr lang="ru-RU" dirty="0" smtClean="0">
                <a:solidFill>
                  <a:srgbClr val="26262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два </a:t>
            </a:r>
            <a:r>
              <a:rPr lang="ru-RU" dirty="0">
                <a:solidFill>
                  <a:srgbClr val="26262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акустических фортепиано «Михаил Глинка» </a:t>
            </a:r>
            <a:endParaRPr lang="ru-RU" dirty="0" smtClean="0">
              <a:solidFill>
                <a:srgbClr val="262626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540385" algn="ctr">
              <a:lnSpc>
                <a:spcPct val="107000"/>
              </a:lnSpc>
              <a:spcAft>
                <a:spcPts val="0"/>
              </a:spcAft>
            </a:pPr>
            <a:r>
              <a:rPr lang="ru-RU" dirty="0" smtClean="0">
                <a:solidFill>
                  <a:srgbClr val="26262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 </a:t>
            </a:r>
            <a:r>
              <a:rPr lang="ru-RU" dirty="0">
                <a:solidFill>
                  <a:srgbClr val="26262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6 цифровых пианино.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 descr="C:\Users\Admin\Desktop\2021-2022 учебная работа\НАЦПРОЕКТ Отчеты\фото\Screenshot_20211030_154207.jpg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466"/>
          <a:stretch/>
        </p:blipFill>
        <p:spPr bwMode="auto">
          <a:xfrm>
            <a:off x="-1" y="184791"/>
            <a:ext cx="3502802" cy="309689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Рисунок 3" descr="C:\Users\Admin\Desktop\2021-2022 учебная работа\НАЦПРОЕКТ Отчеты\фото\IMG_20211030_185209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587"/>
          <a:stretch/>
        </p:blipFill>
        <p:spPr bwMode="auto">
          <a:xfrm>
            <a:off x="8249285" y="184791"/>
            <a:ext cx="3942715" cy="295275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Рисунок 4" descr="C:\Users\Admin\Desktop\2021-2022 учебная работа\НАЦПРОЕКТ Отчеты\фото\IMG-20211112-WA0036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9216" y="3456828"/>
            <a:ext cx="3495344" cy="3184826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C:\Users\Admin\Desktop\2021-2022 учебная работа\НАЦПРОЕКТ Отчеты\фото\IMG-20211112-WA0073.jpg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566"/>
          <a:stretch/>
        </p:blipFill>
        <p:spPr bwMode="auto">
          <a:xfrm>
            <a:off x="0" y="3607344"/>
            <a:ext cx="3502801" cy="318482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Рисунок 6" descr="C:\Users\Admin\Desktop\2021-2022 учебная работа\НАЦПРОЕКТ Отчеты\фото\IMG-20211112-WA0041.jpg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41" r="6350"/>
          <a:stretch/>
        </p:blipFill>
        <p:spPr bwMode="auto">
          <a:xfrm>
            <a:off x="4651321" y="1859755"/>
            <a:ext cx="2619375" cy="189547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Рисунок 7" descr="C:\Users\Admin\Desktop\2021-2022 учебная работа\НАЦПРОЕКТ Отчеты\фото\Screenshot_20211030_154359.jpg"/>
          <p:cNvPicPr/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43" t="14584" r="10519" b="12801"/>
          <a:stretch/>
        </p:blipFill>
        <p:spPr bwMode="auto">
          <a:xfrm>
            <a:off x="4217933" y="3607344"/>
            <a:ext cx="3486150" cy="275272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894495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783122" y="1240170"/>
            <a:ext cx="6096000" cy="665118"/>
          </a:xfrm>
          <a:prstGeom prst="rect">
            <a:avLst/>
          </a:prstGeom>
        </p:spPr>
        <p:txBody>
          <a:bodyPr>
            <a:spAutoFit/>
          </a:bodyPr>
          <a:lstStyle/>
          <a:p>
            <a:pPr indent="450215" algn="ctr"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Новое звуковое оборудование </a:t>
            </a: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позволит 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качественно, современно проводить запланированные мероприятия</a:t>
            </a: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3" name="Рисунок 2" descr="C:\Users\Admin\Desktop\2021-2022 учебная работа\НАЦПРОЕКТ Отчеты\фото\IMG-20211112-WA0048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45" y="3989043"/>
            <a:ext cx="4153250" cy="2661923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Рисунок 3" descr="C:\Users\Admin\Desktop\2021-2022 учебная работа\НАЦПРОЕКТ Отчеты\фото\IMG_20211030_185154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1288" y="3961921"/>
            <a:ext cx="3551926" cy="2704454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C:\Users\Admin\Desktop\2021-2022 учебная работа\НАЦПРОЕКТ Отчеты\фото\IMG_20211030_185046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6541" y="248673"/>
            <a:ext cx="3166525" cy="337793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 descr="C:\Users\Admin\Desktop\2021-2022 учебная работа\НАЦПРОЕКТ Отчеты\фото\IMG_20211030_185101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1363" y="3961922"/>
            <a:ext cx="3206669" cy="2689044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7" descr="C:\Users\Admin\Desktop\2021-2022 учебная работа\НАЦПРОЕКТ Отчеты\фото\IMG-20211112-WA0065.jpg"/>
          <p:cNvPicPr/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096"/>
          <a:stretch/>
        </p:blipFill>
        <p:spPr bwMode="auto">
          <a:xfrm>
            <a:off x="166118" y="183973"/>
            <a:ext cx="2894568" cy="344263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879278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C:\Users\Admin\Desktop\2021-2022 учебная работа\НАЦПРОЕКТ Отчеты\фото\Screenshot_20211030_153912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86" r="44995"/>
          <a:stretch/>
        </p:blipFill>
        <p:spPr bwMode="auto">
          <a:xfrm>
            <a:off x="324032" y="386280"/>
            <a:ext cx="1833402" cy="205714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2157434" y="386280"/>
            <a:ext cx="6096000" cy="981423"/>
          </a:xfrm>
          <a:prstGeom prst="rect">
            <a:avLst/>
          </a:prstGeom>
        </p:spPr>
        <p:txBody>
          <a:bodyPr>
            <a:spAutoFit/>
          </a:bodyPr>
          <a:lstStyle/>
          <a:p>
            <a:pPr indent="450215" algn="ctr"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школе уже состоялись концертные мероприятия с применением нового звукового оборудования: концерты для родителей, класс-концерты, мастер-классы.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672" b="36949"/>
          <a:stretch/>
        </p:blipFill>
        <p:spPr>
          <a:xfrm>
            <a:off x="267426" y="2620434"/>
            <a:ext cx="3429000" cy="201478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898" b="36271"/>
          <a:stretch/>
        </p:blipFill>
        <p:spPr>
          <a:xfrm>
            <a:off x="267426" y="4812224"/>
            <a:ext cx="3429000" cy="2045776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04" b="26779"/>
          <a:stretch/>
        </p:blipFill>
        <p:spPr>
          <a:xfrm>
            <a:off x="3978544" y="1782304"/>
            <a:ext cx="4274890" cy="4881967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81" b="49378"/>
          <a:stretch/>
        </p:blipFill>
        <p:spPr>
          <a:xfrm>
            <a:off x="8524412" y="236752"/>
            <a:ext cx="3158021" cy="2383682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090" b="30395"/>
          <a:stretch/>
        </p:blipFill>
        <p:spPr>
          <a:xfrm>
            <a:off x="8426558" y="4635214"/>
            <a:ext cx="3255875" cy="2029057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270" r="13799" b="29944"/>
          <a:stretch/>
        </p:blipFill>
        <p:spPr>
          <a:xfrm>
            <a:off x="8426558" y="2589439"/>
            <a:ext cx="3255875" cy="2045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418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70505" y="1428377"/>
            <a:ext cx="5408910" cy="28585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540385" algn="ctr">
              <a:lnSpc>
                <a:spcPct val="107000"/>
              </a:lnSpc>
              <a:spcAft>
                <a:spcPts val="0"/>
              </a:spcAft>
            </a:pPr>
            <a:r>
              <a:rPr lang="ru-RU" sz="2400" dirty="0">
                <a:solidFill>
                  <a:srgbClr val="26262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завершении </a:t>
            </a:r>
            <a:r>
              <a:rPr lang="ru-RU" sz="2400" dirty="0" smtClean="0">
                <a:solidFill>
                  <a:srgbClr val="26262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 и 2  четвертей </a:t>
            </a:r>
          </a:p>
          <a:p>
            <a:pPr indent="540385" algn="ctr">
              <a:lnSpc>
                <a:spcPct val="107000"/>
              </a:lnSpc>
              <a:spcAft>
                <a:spcPts val="0"/>
              </a:spcAft>
            </a:pPr>
            <a:r>
              <a:rPr lang="ru-RU" sz="2400" dirty="0" smtClean="0">
                <a:solidFill>
                  <a:srgbClr val="26262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прошли </a:t>
            </a:r>
            <a:r>
              <a:rPr lang="ru-RU" sz="2400" dirty="0">
                <a:solidFill>
                  <a:srgbClr val="26262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технические зачеты </a:t>
            </a:r>
            <a:r>
              <a:rPr lang="ru-RU" sz="2400" dirty="0" smtClean="0">
                <a:solidFill>
                  <a:srgbClr val="26262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 академические концерты </a:t>
            </a:r>
          </a:p>
          <a:p>
            <a:pPr indent="540385" algn="ctr">
              <a:lnSpc>
                <a:spcPct val="107000"/>
              </a:lnSpc>
              <a:spcAft>
                <a:spcPts val="0"/>
              </a:spcAft>
            </a:pPr>
            <a:r>
              <a:rPr lang="ru-RU" sz="2400" dirty="0" smtClean="0">
                <a:solidFill>
                  <a:srgbClr val="26262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 </a:t>
            </a:r>
            <a:r>
              <a:rPr lang="ru-RU" sz="2400" dirty="0">
                <a:solidFill>
                  <a:srgbClr val="26262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музыкальном отделении Школы, </a:t>
            </a:r>
            <a:endParaRPr lang="ru-RU" sz="2400" dirty="0" smtClean="0">
              <a:solidFill>
                <a:srgbClr val="262626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540385" algn="ctr">
              <a:lnSpc>
                <a:spcPct val="107000"/>
              </a:lnSpc>
              <a:spcAft>
                <a:spcPts val="0"/>
              </a:spcAft>
            </a:pPr>
            <a:r>
              <a:rPr lang="ru-RU" sz="2400" dirty="0" smtClean="0">
                <a:solidFill>
                  <a:srgbClr val="26262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ученики </a:t>
            </a:r>
            <a:r>
              <a:rPr lang="ru-RU" sz="2400" dirty="0">
                <a:solidFill>
                  <a:srgbClr val="26262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сдавали гаммы и этюды на новых инструментах, вокалисты пели в новые микрофоны.</a:t>
            </a:r>
            <a:endParaRPr lang="ru-RU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 descr="C:\Users\Admin\Desktop\2021-2022 учебная работа\НАЦПРОЕКТ Отчеты\фото\IMG-20211112-WA0041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41" r="6350"/>
          <a:stretch/>
        </p:blipFill>
        <p:spPr bwMode="auto">
          <a:xfrm>
            <a:off x="184244" y="3917282"/>
            <a:ext cx="3132393" cy="277057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Рисунок 3" descr="C:\Users\Admin\Desktop\2021-2022 учебная работа\НАЦПРОЕКТ Отчеты\фото\IMG-20211112-WA0009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2215" y="380871"/>
            <a:ext cx="3319785" cy="2990816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C:\Users\Admin\Desktop\2021-2022 учебная работа\НАЦПРОЕКТ Отчеты\фото\IMG-20211112-WA0030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2215" y="3485519"/>
            <a:ext cx="2895600" cy="3295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C:\Users\Admin\Desktop\2021-2022 учебная работа\НАЦПРОЕКТ Отчеты\фото\Screenshot_20211030_154359.jpg"/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43" t="14584" r="10519" b="12801"/>
          <a:stretch/>
        </p:blipFill>
        <p:spPr bwMode="auto">
          <a:xfrm>
            <a:off x="184244" y="316277"/>
            <a:ext cx="3086261" cy="312000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836266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017004" y="1298660"/>
            <a:ext cx="6096000" cy="3055965"/>
          </a:xfrm>
          <a:prstGeom prst="rect">
            <a:avLst/>
          </a:prstGeom>
        </p:spPr>
        <p:txBody>
          <a:bodyPr>
            <a:spAutoFit/>
          </a:bodyPr>
          <a:lstStyle/>
          <a:p>
            <a:pPr indent="449580" algn="just">
              <a:lnSpc>
                <a:spcPct val="107000"/>
              </a:lnSpc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2021 году Школа была включена в федеральный </a:t>
            </a:r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проект «Культурная среда»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национального проекта России «Культура". Администрацией Хабаровского муниципального района и Министерством культуры Хабаровского края заключено соглашение о предоставлении субсидии из бюджета Российской Федерации местному бюджету на сумму 6 947,400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тыс.руб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., из них:</a:t>
            </a:r>
            <a:endParaRPr lang="ru-RU" sz="14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-федеральный бюджет – 6 402,000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тыс.руб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;</a:t>
            </a:r>
            <a:endParaRPr lang="ru-RU" sz="14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-краевой бюджет – 198,000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тыс.руб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;</a:t>
            </a:r>
            <a:endParaRPr lang="ru-RU" sz="14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районный бюджет – 347,400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тыс.руб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753532" y="4585024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indent="449580" algn="just"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Школой освоены бюджетные средства на оснащение учебных классов музыкальными инструментами, оборудованием и интерактивными наглядными пособиями в полном объеме.</a:t>
            </a:r>
            <a:endParaRPr lang="ru-RU" dirty="0"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017004" y="526902"/>
            <a:ext cx="6096000" cy="374077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>
              <a:lnSpc>
                <a:spcPct val="107000"/>
              </a:lnSpc>
            </a:pPr>
            <a:r>
              <a:rPr lang="ru-RU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МБУДО «Школа искусств ХМР»</a:t>
            </a:r>
            <a:endParaRPr lang="ru-RU" sz="14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9100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06249" y="189685"/>
            <a:ext cx="6096000" cy="1277786"/>
          </a:xfrm>
          <a:prstGeom prst="rect">
            <a:avLst/>
          </a:prstGeom>
        </p:spPr>
        <p:txBody>
          <a:bodyPr>
            <a:spAutoFit/>
          </a:bodyPr>
          <a:lstStyle/>
          <a:p>
            <a:pPr indent="540385" algn="ctr">
              <a:lnSpc>
                <a:spcPct val="107000"/>
              </a:lnSpc>
              <a:spcAft>
                <a:spcPts val="0"/>
              </a:spcAft>
            </a:pPr>
            <a:r>
              <a:rPr lang="ru-RU" dirty="0">
                <a:solidFill>
                  <a:srgbClr val="26262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Контрольные уроки по теоретическим дисциплинам на музыкальном и художественном отделениях прошли с использованием новых интерактивных досок, интерактивных пособий и ноутбуков.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 descr="C:\Users\Admin\Desktop\2021-2022 учебная работа\НАЦПРОЕКТ Отчеты\фото\IMG-20211112-WA0010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649" y="1789642"/>
            <a:ext cx="3530600" cy="2324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Рисунок 3" descr="C:\Users\Admin\Desktop\2021-2022 учебная работа\НАЦПРОЕКТ Отчеты\фото\IMG_20211030_183126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179" y="4251398"/>
            <a:ext cx="3182620" cy="235839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C:\Users\Admin\Desktop\2021-2022 учебная работа\НАЦПРОЕКТ Отчеты\фото\IMG_20211030_185247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77" b="11472"/>
          <a:stretch/>
        </p:blipFill>
        <p:spPr bwMode="auto">
          <a:xfrm>
            <a:off x="8934450" y="189685"/>
            <a:ext cx="3257550" cy="252412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Рисунок 5" descr="C:\Users\Admin\Desktop\2021-2022 учебная работа\НАЦПРОЕКТ Отчеты\фото\IMG_20211030_185533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4249" y="1688503"/>
            <a:ext cx="4811751" cy="4850477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 descr="C:\Users\Admin\Desktop\2021-2022 учебная работа\НАЦПРОЕКТ Отчеты\фото\Screenshot_20211030_154522.jpg"/>
          <p:cNvPicPr/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98" b="27606"/>
          <a:stretch/>
        </p:blipFill>
        <p:spPr bwMode="auto">
          <a:xfrm>
            <a:off x="8694549" y="3270142"/>
            <a:ext cx="3333427" cy="286476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931714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Admin\Desktop\2021-2022 учебная работа\НАЦПРОЕКТ Отчеты\фото\Screenshot_20211030_153952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0346" y="774916"/>
            <a:ext cx="8725546" cy="565688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72893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162373" y="197346"/>
            <a:ext cx="9686441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580" algn="just"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Школой приобретены: </a:t>
            </a:r>
            <a:endParaRPr lang="ru-RU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indent="449580" algn="just"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музыкальные инструменты: 3 баяна, аккордеон, 2 домры, 3 балалайки, 2 пианино, 6 цифровых пианино, 4 гармони, 1 большая ударная установка, 1 гусли клавишные, 1 гусли звончатые крыловидные;</a:t>
            </a:r>
            <a:endParaRPr lang="ru-RU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indent="449580" algn="just"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комплектующие к музыкальным инструментам: 3 </a:t>
            </a:r>
            <a:r>
              <a:rPr lang="ru-RU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каподастра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 для гитары, 17 комплектов струн для гитары, 8 комплектов струн для домры, 20 медиаторов для домры, 6 комплектов струн для балалайки, 2 тренировочных </a:t>
            </a:r>
            <a:r>
              <a:rPr lang="ru-RU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пэда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 со стойками, сумкой, барабанными палочками, 2 </a:t>
            </a:r>
            <a:r>
              <a:rPr lang="ru-RU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банкетки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 для фортепиано, 3 чехла для гармони, 3 комплекта ремней для гармони;</a:t>
            </a:r>
            <a:endParaRPr lang="ru-RU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indent="449580" algn="just"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учебные материалы: 36 интерактивных пособий по теоретическим дисциплинам, 3 комплекта наглядных пособий для художественного отделения;</a:t>
            </a:r>
            <a:endParaRPr lang="ru-RU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indent="449580" algn="just"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оборудование: 5 интерактивных досок для занятий по сольфеджио, 6 графических планшетов, 4 ноутбука, а также звуковое оборудование (3 микшерских пульта, 6 микрофонов, 6 акустических систем, 3 </a:t>
            </a:r>
            <a:r>
              <a:rPr lang="ru-RU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комбоусилителя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endParaRPr lang="ru-RU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На сегодняшний день все музыкальные инструменты, учебные материалы, оборудование уже в Школе, распределены по 7 местам предоставления образовательной деятельности, учащиеся и преподаватели полноценно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41847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250196" y="287114"/>
            <a:ext cx="838974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26 августа </a:t>
            </a: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2021 года состоялась 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презентация новых инструментов. На телеканале «Губерния» вышел по этому поводу репортаж</a:t>
            </a:r>
            <a:r>
              <a:rPr lang="ru-RU" dirty="0">
                <a:solidFill>
                  <a:srgbClr val="262626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u="sng" dirty="0">
                <a:solidFill>
                  <a:srgbClr val="0563C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2"/>
              </a:rPr>
              <a:t>https://www.instagram.com/tv/CTEUf1Enwq4/?utm_source=ig_web_copy_link</a:t>
            </a:r>
            <a:endParaRPr lang="ru-RU" dirty="0"/>
          </a:p>
        </p:txBody>
      </p:sp>
      <p:pic>
        <p:nvPicPr>
          <p:cNvPr id="3" name="Рисунок 2" descr="C:\Users\Admin\Desktop\2021-2022 учебная работа\НАЦПРОЕКТ Отчеты\фото\Screenshot_20211030_154828.jpg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58" b="52825"/>
          <a:stretch/>
        </p:blipFill>
        <p:spPr bwMode="auto">
          <a:xfrm>
            <a:off x="790414" y="1471693"/>
            <a:ext cx="3048000" cy="22098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Рисунок 3" descr="C:\Users\Admin\Desktop\2021-2022 учебная работа\НАЦПРОЕКТ Отчеты\фото\Screenshot_20211030_154609.jp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653" y="2275667"/>
            <a:ext cx="4003728" cy="2811651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C:\Users\Admin\Desktop\2021-2022 учебная работа\НАЦПРОЕКТ Отчеты\фото\Screenshot_20211030_154725.jpg"/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36" b="15344"/>
          <a:stretch/>
        </p:blipFill>
        <p:spPr bwMode="auto">
          <a:xfrm>
            <a:off x="660454" y="3942742"/>
            <a:ext cx="3028950" cy="260032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Рисунок 5" descr="C:\Users\Admin\Desktop\2021-2022 учебная работа\НАЦПРОЕКТ Отчеты\фото\Screenshot_20211030_154359.jpg"/>
          <p:cNvPicPr/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7" t="13369" r="15975"/>
          <a:stretch/>
        </p:blipFill>
        <p:spPr bwMode="auto">
          <a:xfrm>
            <a:off x="8012621" y="1424068"/>
            <a:ext cx="3656965" cy="225742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Рисунок 6" descr="C:\Users\Admin\Desktop\2021-2022 учебная работа\НАЦПРОЕКТ Отчеты\фото\Screenshot_20211030_154458.jpg"/>
          <p:cNvPicPr/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8" r="2511"/>
          <a:stretch/>
        </p:blipFill>
        <p:spPr bwMode="auto">
          <a:xfrm>
            <a:off x="8012621" y="3942742"/>
            <a:ext cx="3805975" cy="263839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414060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224365" y="478964"/>
            <a:ext cx="9918915" cy="12777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580" algn="just">
              <a:lnSpc>
                <a:spcPct val="107000"/>
              </a:lnSpc>
              <a:spcAft>
                <a:spcPts val="0"/>
              </a:spcAft>
            </a:pPr>
            <a:r>
              <a:rPr lang="ru-RU" dirty="0">
                <a:solidFill>
                  <a:srgbClr val="26262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Также вышел репортаж на телеканале «Россия 1. Вести Хабаровск» с участием заместителя начальника управления культурной политики Министерства культуры Хабаровского края Ю. В. </a:t>
            </a:r>
            <a:r>
              <a:rPr lang="ru-RU" dirty="0" err="1">
                <a:solidFill>
                  <a:srgbClr val="26262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Лупаенко</a:t>
            </a:r>
            <a:r>
              <a:rPr lang="ru-RU" dirty="0">
                <a:solidFill>
                  <a:srgbClr val="26262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и директора Школы С.Н. Назарова </a:t>
            </a:r>
            <a:endParaRPr lang="ru-RU" sz="14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u="sng" dirty="0">
                <a:solidFill>
                  <a:srgbClr val="0563C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2"/>
              </a:rPr>
              <a:t>https://www.instagram.com/tv/CTof4x7rLbC/?utm_source=ig_web_copy_link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 descr="C:\Users\Admin\Desktop\2021-2022 учебная работа\НАЦПРОЕКТ Отчеты\фото\Screenshot_20211030_154916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58"/>
          <a:stretch/>
        </p:blipFill>
        <p:spPr bwMode="auto">
          <a:xfrm>
            <a:off x="1040646" y="1756750"/>
            <a:ext cx="4492249" cy="362778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Рисунок 3" descr="C:\Users\Admin\Desktop\2021-2022 учебная работа\НАЦПРОЕКТ Отчеты\фото\Screenshot_20211030_154945.jpg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90" b="47231"/>
          <a:stretch/>
        </p:blipFill>
        <p:spPr bwMode="auto">
          <a:xfrm>
            <a:off x="6323308" y="1756751"/>
            <a:ext cx="4584189" cy="362778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911063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114675" y="520890"/>
            <a:ext cx="5130423" cy="6612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580" algn="just">
              <a:lnSpc>
                <a:spcPct val="107000"/>
              </a:lnSpc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Конкурсная </a:t>
            </a: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деятельность в школе искусств ХМР 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– неотъемлемая часть воспитания профессионала в сфере искусства. Обучающиеся школы – постоянные участники конкурсов, фестивалей и выставок различного уровня. Получив новые инструменты, </a:t>
            </a:r>
            <a:r>
              <a:rPr lang="ru-RU" dirty="0">
                <a:solidFill>
                  <a:srgbClr val="26262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учащиеся Школы и преподаватели записывают конкурсные материалы и приносят высокие результаты.</a:t>
            </a:r>
            <a:endParaRPr lang="ru-RU" sz="14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 algn="just">
              <a:lnSpc>
                <a:spcPct val="107000"/>
              </a:lnSpc>
              <a:spcAft>
                <a:spcPts val="0"/>
              </a:spcAft>
            </a:pPr>
            <a:r>
              <a:rPr lang="ru-RU" dirty="0">
                <a:solidFill>
                  <a:srgbClr val="26262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Так, в августе 2021 года обучающиеся Школы приняли участие в </a:t>
            </a:r>
            <a:r>
              <a:rPr lang="en-US" dirty="0">
                <a:solidFill>
                  <a:srgbClr val="26262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IV</a:t>
            </a:r>
            <a:r>
              <a:rPr lang="ru-RU" dirty="0">
                <a:solidFill>
                  <a:srgbClr val="26262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Международном Азиатско-тихоокеанском фестивале конкурсе «Восточный калейдоскоп» и заняли самые высокие места. Конкурс в этом году проходил в дистанционном формате, конкурсные материалы ученики и преподаватели записывали на новых инструментах.</a:t>
            </a:r>
            <a:endParaRPr lang="ru-RU" sz="14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 algn="just">
              <a:lnSpc>
                <a:spcPct val="107000"/>
              </a:lnSpc>
              <a:spcAft>
                <a:spcPts val="0"/>
              </a:spcAft>
            </a:pPr>
            <a:r>
              <a:rPr lang="ru-RU" dirty="0">
                <a:solidFill>
                  <a:srgbClr val="26262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Лауреатами 1 степени стали два учащихся – аккордеониста, исполняя конкурсные произведения на новом итальянском аккордеоне.</a:t>
            </a:r>
            <a:endParaRPr lang="ru-RU" sz="14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 algn="just">
              <a:lnSpc>
                <a:spcPct val="107000"/>
              </a:lnSpc>
              <a:spcAft>
                <a:spcPts val="0"/>
              </a:spcAft>
            </a:pPr>
            <a:r>
              <a:rPr lang="ru-RU" dirty="0">
                <a:solidFill>
                  <a:srgbClr val="26262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Лауреатами 2 степени стали двое учащихся, лауреатами 3 степени стали пять учеников. </a:t>
            </a:r>
            <a:endParaRPr lang="ru-RU" sz="14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 algn="just">
              <a:lnSpc>
                <a:spcPct val="107000"/>
              </a:lnSpc>
              <a:spcAft>
                <a:spcPts val="0"/>
              </a:spcAft>
            </a:pPr>
            <a:r>
              <a:rPr lang="ru-RU" dirty="0">
                <a:solidFill>
                  <a:srgbClr val="26262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 descr="C:\Users\Admin\Desktop\2021-2022 учебная работа\НАЦПРОЕКТ Отчеты\фото\Screenshot_20211030_154225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13711"/>
            <a:ext cx="3114675" cy="3314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Рисунок 3" descr="C:\Users\Admin\Desktop\2021-2022 учебная работа\НАЦПРОЕКТ Отчеты\фото\Screenshot_20211030_154026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7257" y="1480734"/>
            <a:ext cx="3584575" cy="32766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52003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11810" y="344142"/>
            <a:ext cx="6096000" cy="1574149"/>
          </a:xfrm>
          <a:prstGeom prst="rect">
            <a:avLst/>
          </a:prstGeom>
        </p:spPr>
        <p:txBody>
          <a:bodyPr>
            <a:spAutoFit/>
          </a:bodyPr>
          <a:lstStyle/>
          <a:p>
            <a:pPr indent="449580" algn="just">
              <a:lnSpc>
                <a:spcPct val="107000"/>
              </a:lnSpc>
              <a:spcAft>
                <a:spcPts val="0"/>
              </a:spcAft>
            </a:pPr>
            <a:r>
              <a:rPr lang="ru-RU" dirty="0">
                <a:solidFill>
                  <a:srgbClr val="26262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октябре трое учащихся Школы приняли участие в межрайонном фестивале творческой молодежи «Звездный дождь» и принесли в копилку Школы достойные награды: дипломы 1,2 и 3 степеней. Конкурсные произведения также записывали на новых музыкальных инструментах.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00720" y="1918291"/>
            <a:ext cx="5107193" cy="4099465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11810" y="3045256"/>
            <a:ext cx="5321085" cy="12777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580" algn="just">
              <a:lnSpc>
                <a:spcPct val="107000"/>
              </a:lnSpc>
              <a:spcAft>
                <a:spcPts val="0"/>
              </a:spcAft>
            </a:pPr>
            <a:r>
              <a:rPr lang="ru-RU" dirty="0" smtClean="0">
                <a:solidFill>
                  <a:srgbClr val="26262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Голосов Евгений – победитель конкурса (диплом 1 степени) в номинации «Инструментальное исполнительство», преподаватель </a:t>
            </a:r>
            <a:r>
              <a:rPr lang="ru-RU" dirty="0" err="1" smtClean="0">
                <a:solidFill>
                  <a:srgbClr val="26262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Втюрин</a:t>
            </a:r>
            <a:r>
              <a:rPr lang="ru-RU" dirty="0" smtClean="0">
                <a:solidFill>
                  <a:srgbClr val="26262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А.В.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5972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063498" y="458560"/>
            <a:ext cx="6096000" cy="1277786"/>
          </a:xfrm>
          <a:prstGeom prst="rect">
            <a:avLst/>
          </a:prstGeom>
        </p:spPr>
        <p:txBody>
          <a:bodyPr>
            <a:spAutoFit/>
          </a:bodyPr>
          <a:lstStyle/>
          <a:p>
            <a:pPr indent="449580" algn="just">
              <a:lnSpc>
                <a:spcPct val="107000"/>
              </a:lnSpc>
              <a:spcAft>
                <a:spcPts val="0"/>
              </a:spcAft>
            </a:pPr>
            <a:r>
              <a:rPr lang="ru-RU" dirty="0">
                <a:solidFill>
                  <a:srgbClr val="26262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</a:t>
            </a:r>
            <a:r>
              <a:rPr lang="ru-RU" dirty="0" smtClean="0">
                <a:solidFill>
                  <a:srgbClr val="26262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ноябре 2021 года состоялся  районный конкурс </a:t>
            </a:r>
            <a:r>
              <a:rPr lang="ru-RU" dirty="0">
                <a:solidFill>
                  <a:srgbClr val="26262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педагогического </a:t>
            </a:r>
            <a:r>
              <a:rPr lang="ru-RU" dirty="0" smtClean="0">
                <a:solidFill>
                  <a:srgbClr val="26262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мастерства в дистанционном формате, преподаватели записывали конкурсные материалы, используя </a:t>
            </a:r>
            <a:r>
              <a:rPr lang="ru-RU" dirty="0">
                <a:solidFill>
                  <a:srgbClr val="26262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новое оборудование.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8207" y="1855177"/>
            <a:ext cx="6334037" cy="4671865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578207" y="2215380"/>
            <a:ext cx="6096000" cy="991618"/>
          </a:xfrm>
          <a:prstGeom prst="rect">
            <a:avLst/>
          </a:prstGeom>
        </p:spPr>
        <p:txBody>
          <a:bodyPr>
            <a:spAutoFit/>
          </a:bodyPr>
          <a:lstStyle/>
          <a:p>
            <a:pPr indent="449580" algn="ctr">
              <a:lnSpc>
                <a:spcPct val="107000"/>
              </a:lnSpc>
              <a:spcAft>
                <a:spcPts val="0"/>
              </a:spcAft>
            </a:pPr>
            <a:r>
              <a:rPr lang="ru-RU" sz="2800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Лауреат 1 степени районного конкурса педагогического мастерства </a:t>
            </a:r>
            <a:endParaRPr lang="ru-RU" sz="28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 descr="C:\Users\Admin\Desktop\2021-2022 учебная работа\НАЦПРОЕКТ Отчеты\фото\Screenshot_20211030_154207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5497" y="1855177"/>
            <a:ext cx="4105275" cy="309689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43401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109993" y="503104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1 сентября Школа набрала учащихся на отделение ударных инструментов, ребята обучаются азам специальности на новой ударной установке и </a:t>
            </a: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ксилофоне</a:t>
            </a:r>
            <a:endParaRPr lang="ru-RU" dirty="0"/>
          </a:p>
        </p:txBody>
      </p:sp>
      <p:pic>
        <p:nvPicPr>
          <p:cNvPr id="3" name="Рисунок 2" descr="C:\Users\Admin\Desktop\2021-2022 учебная работа\НАЦПРОЕКТ Отчеты\фото\IMG-20211102-WA0037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645" y="2039561"/>
            <a:ext cx="4928219" cy="4128764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Рисунок 3" descr="C:\Users\Admin\Desktop\2021-2022 учебная работа\НАЦПРОЕКТ Отчеты\фото\IMG-20211102-WA0030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9288" y="2039560"/>
            <a:ext cx="4680488" cy="428374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3336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139</TotalTime>
  <Words>895</Words>
  <Application>Microsoft Office PowerPoint</Application>
  <PresentationFormat>Широкоэкранный</PresentationFormat>
  <Paragraphs>50</Paragraphs>
  <Slides>21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6" baseType="lpstr">
      <vt:lpstr>Arial</vt:lpstr>
      <vt:lpstr>Calibri</vt:lpstr>
      <vt:lpstr>Calibri Light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Admin</dc:creator>
  <cp:lastModifiedBy>Admin</cp:lastModifiedBy>
  <cp:revision>14</cp:revision>
  <dcterms:created xsi:type="dcterms:W3CDTF">2022-02-08T03:48:08Z</dcterms:created>
  <dcterms:modified xsi:type="dcterms:W3CDTF">2022-05-04T06:13:28Z</dcterms:modified>
</cp:coreProperties>
</file>